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57200" y="216000"/>
            <a:ext cx="8228880" cy="1798200"/>
          </a:xfrm>
          <a:prstGeom prst="rect">
            <a:avLst/>
          </a:prstGeom>
          <a:solidFill>
            <a:srgbClr val="6699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/>
          </a:p>
          <a:p>
            <a:pPr algn="ctr"/>
            <a:r>
              <a:rPr lang="fr-FR" sz="2000" strike="noStrike">
                <a:solidFill>
                  <a:srgbClr val="ffffff"/>
                </a:solidFill>
                <a:latin typeface="Arial Black"/>
              </a:rPr>
              <a:t>LEVIERS ET PRECONISATIONS</a:t>
            </a:r>
            <a:endParaRPr/>
          </a:p>
          <a:p>
            <a:pPr algn="ctr"/>
            <a:r>
              <a:rPr lang="fr-FR" sz="2000" strike="noStrike">
                <a:solidFill>
                  <a:srgbClr val="ffffff"/>
                </a:solidFill>
                <a:latin typeface="Arial Black"/>
              </a:rPr>
              <a:t> </a:t>
            </a:r>
            <a:r>
              <a:rPr lang="fr-FR" sz="2000" strike="noStrike">
                <a:solidFill>
                  <a:srgbClr val="ffffff"/>
                </a:solidFill>
                <a:latin typeface="Arial Black"/>
              </a:rPr>
              <a:t>POUR LA MISE EN PLACE DUN CVC</a:t>
            </a:r>
            <a:endParaRPr/>
          </a:p>
          <a:p>
            <a:pPr algn="ctr"/>
            <a:r>
              <a:rPr lang="fr-FR" sz="2000" strike="noStrike">
                <a:solidFill>
                  <a:srgbClr val="ffffff"/>
                </a:solidFill>
                <a:latin typeface="Arial Black"/>
              </a:rPr>
              <a:t>(CONSEIL DE VIE COLLEGIENNE)</a:t>
            </a:r>
            <a:endParaRPr/>
          </a:p>
          <a:p>
            <a:pPr algn="ctr">
              <a:lnSpc>
                <a:spcPts val="125"/>
              </a:lnSpc>
            </a:pPr>
            <a:endParaRPr/>
          </a:p>
        </p:txBody>
      </p:sp>
      <p:pic>
        <p:nvPicPr>
          <p:cNvPr id="74" name="" descr=""/>
          <p:cNvPicPr/>
          <p:nvPr/>
        </p:nvPicPr>
        <p:blipFill>
          <a:blip r:embed="rId1"/>
          <a:stretch/>
        </p:blipFill>
        <p:spPr>
          <a:xfrm rot="20400">
            <a:off x="2665080" y="3978360"/>
            <a:ext cx="6216840" cy="2658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2771640" y="2565000"/>
            <a:ext cx="3095640" cy="86328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Leviers nécessaires à la mise en place d’un CVC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683640" y="476640"/>
            <a:ext cx="3095640" cy="11296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1) Diagnostic de l’établissement</a:t>
            </a:r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6660360" y="1772640"/>
            <a:ext cx="2303640" cy="1367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3) Etat des lieux  logistique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6228360" y="4653000"/>
            <a:ext cx="2519640" cy="1223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5) Statut de la reconnaissance en général </a:t>
            </a:r>
            <a:endParaRPr/>
          </a:p>
        </p:txBody>
      </p:sp>
      <p:sp>
        <p:nvSpPr>
          <p:cNvPr id="79" name="CustomShape 5"/>
          <p:cNvSpPr/>
          <p:nvPr/>
        </p:nvSpPr>
        <p:spPr>
          <a:xfrm>
            <a:off x="3924000" y="4509000"/>
            <a:ext cx="1799640" cy="1079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6) Réponse à la demande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1187640" y="4293000"/>
            <a:ext cx="2281680" cy="11296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7) Consensus éducatif</a:t>
            </a:r>
            <a:endParaRPr/>
          </a:p>
        </p:txBody>
      </p:sp>
      <p:sp>
        <p:nvSpPr>
          <p:cNvPr id="81" name="CustomShape 7"/>
          <p:cNvSpPr/>
          <p:nvPr/>
        </p:nvSpPr>
        <p:spPr>
          <a:xfrm>
            <a:off x="179640" y="2277000"/>
            <a:ext cx="1799640" cy="1511280"/>
          </a:xfrm>
          <a:prstGeom prst="roundRect">
            <a:avLst>
              <a:gd name="adj" fmla="val 1391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8) Explication aux élèves des enjeux et attentes</a:t>
            </a:r>
            <a:endParaRPr/>
          </a:p>
        </p:txBody>
      </p:sp>
      <p:sp>
        <p:nvSpPr>
          <p:cNvPr id="82" name="CustomShape 8"/>
          <p:cNvSpPr/>
          <p:nvPr/>
        </p:nvSpPr>
        <p:spPr>
          <a:xfrm>
            <a:off x="4572000" y="476640"/>
            <a:ext cx="3023640" cy="1151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2) Forces et faiblesses internes (en parallèle avec les indicateurs climat scolaire)</a:t>
            </a:r>
            <a:endParaRPr/>
          </a:p>
        </p:txBody>
      </p:sp>
      <p:sp>
        <p:nvSpPr>
          <p:cNvPr id="83" name="CustomShape 9"/>
          <p:cNvSpPr/>
          <p:nvPr/>
        </p:nvSpPr>
        <p:spPr>
          <a:xfrm flipH="1" flipV="1">
            <a:off x="3347280" y="1699920"/>
            <a:ext cx="503280" cy="64728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10"/>
          <p:cNvSpPr/>
          <p:nvPr/>
        </p:nvSpPr>
        <p:spPr>
          <a:xfrm flipV="1">
            <a:off x="5148000" y="1771920"/>
            <a:ext cx="431280" cy="64728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11"/>
          <p:cNvSpPr/>
          <p:nvPr/>
        </p:nvSpPr>
        <p:spPr>
          <a:xfrm>
            <a:off x="5940000" y="2709000"/>
            <a:ext cx="575280" cy="36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12"/>
          <p:cNvSpPr/>
          <p:nvPr/>
        </p:nvSpPr>
        <p:spPr>
          <a:xfrm flipH="1" flipV="1">
            <a:off x="2050920" y="2996280"/>
            <a:ext cx="647280" cy="7128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13"/>
          <p:cNvSpPr/>
          <p:nvPr/>
        </p:nvSpPr>
        <p:spPr>
          <a:xfrm flipH="1">
            <a:off x="2482920" y="3645000"/>
            <a:ext cx="359280" cy="35928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14"/>
          <p:cNvSpPr/>
          <p:nvPr/>
        </p:nvSpPr>
        <p:spPr>
          <a:xfrm>
            <a:off x="4788000" y="3645000"/>
            <a:ext cx="360" cy="57528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15"/>
          <p:cNvSpPr/>
          <p:nvPr/>
        </p:nvSpPr>
        <p:spPr>
          <a:xfrm>
            <a:off x="5796000" y="3573000"/>
            <a:ext cx="431280" cy="791280"/>
          </a:xfrm>
          <a:prstGeom prst="straightConnector1">
            <a:avLst/>
          </a:pr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CustomShape 16"/>
          <p:cNvSpPr/>
          <p:nvPr/>
        </p:nvSpPr>
        <p:spPr>
          <a:xfrm>
            <a:off x="6732360" y="3501000"/>
            <a:ext cx="2087640" cy="863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4) Mise en place d’un planning  prévisionnel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3640" y="260640"/>
            <a:ext cx="3095640" cy="1007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1) Diagnostic de l’établissement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5076000" y="116640"/>
            <a:ext cx="3527640" cy="1223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Nos alliés (chef d’établissement, gestionnaire, vie scolaire,  élèves…)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683640" y="1700640"/>
            <a:ext cx="3455640" cy="125100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2) Forces et faiblesses internes (en parallèle avec les indicateurs climat scolaire)</a:t>
            </a:r>
            <a:endParaRPr/>
          </a:p>
        </p:txBody>
      </p:sp>
      <p:sp>
        <p:nvSpPr>
          <p:cNvPr id="94" name="CustomShape 4"/>
          <p:cNvSpPr/>
          <p:nvPr/>
        </p:nvSpPr>
        <p:spPr>
          <a:xfrm>
            <a:off x="5148000" y="1628640"/>
            <a:ext cx="3599640" cy="1583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Où en sommes nous sur les indicateurs « climat scolaire » ?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Dynamique d’équipe, implication des parents, prévention des violences et harcèlement…</a:t>
            </a:r>
            <a:endParaRPr/>
          </a:p>
        </p:txBody>
      </p:sp>
      <p:sp>
        <p:nvSpPr>
          <p:cNvPr id="95" name="CustomShape 5"/>
          <p:cNvSpPr/>
          <p:nvPr/>
        </p:nvSpPr>
        <p:spPr>
          <a:xfrm>
            <a:off x="827640" y="3213000"/>
            <a:ext cx="2303640" cy="1367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3) Etat des lieux  logistique</a:t>
            </a:r>
            <a:endParaRPr/>
          </a:p>
        </p:txBody>
      </p:sp>
      <p:sp>
        <p:nvSpPr>
          <p:cNvPr id="96" name="CustomShape 6"/>
          <p:cNvSpPr/>
          <p:nvPr/>
        </p:nvSpPr>
        <p:spPr>
          <a:xfrm>
            <a:off x="4788000" y="3501000"/>
            <a:ext cx="3959640" cy="1439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Le CVC peut il avoir à sa disposition : salle, outil informatique, panneau d’affichage, moyens de communication autre, boite aux lettres, budget, caméra…</a:t>
            </a:r>
            <a:endParaRPr/>
          </a:p>
        </p:txBody>
      </p:sp>
      <p:sp>
        <p:nvSpPr>
          <p:cNvPr id="97" name="CustomShape 7"/>
          <p:cNvSpPr/>
          <p:nvPr/>
        </p:nvSpPr>
        <p:spPr>
          <a:xfrm>
            <a:off x="3924000" y="90864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8"/>
          <p:cNvSpPr/>
          <p:nvPr/>
        </p:nvSpPr>
        <p:spPr>
          <a:xfrm>
            <a:off x="4284000" y="2637000"/>
            <a:ext cx="719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9"/>
          <p:cNvSpPr/>
          <p:nvPr/>
        </p:nvSpPr>
        <p:spPr>
          <a:xfrm>
            <a:off x="3420000" y="436500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10"/>
          <p:cNvSpPr/>
          <p:nvPr/>
        </p:nvSpPr>
        <p:spPr>
          <a:xfrm>
            <a:off x="899640" y="5373360"/>
            <a:ext cx="2087640" cy="1079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4) Mise en place d’un planning  prévisionnel</a:t>
            </a:r>
            <a:endParaRPr/>
          </a:p>
        </p:txBody>
      </p:sp>
      <p:sp>
        <p:nvSpPr>
          <p:cNvPr id="101" name="CustomShape 11"/>
          <p:cNvSpPr/>
          <p:nvPr/>
        </p:nvSpPr>
        <p:spPr>
          <a:xfrm>
            <a:off x="4644000" y="5229360"/>
            <a:ext cx="3743640" cy="1439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Prévoir les réunions, les permanences du CVC,  compte rendus, rattrapage des cours manqués… pas de prévision pour les thèmes.</a:t>
            </a:r>
            <a:endParaRPr/>
          </a:p>
        </p:txBody>
      </p:sp>
      <p:sp>
        <p:nvSpPr>
          <p:cNvPr id="102" name="CustomShape 12"/>
          <p:cNvSpPr/>
          <p:nvPr/>
        </p:nvSpPr>
        <p:spPr>
          <a:xfrm>
            <a:off x="3492000" y="602136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11640" y="404640"/>
            <a:ext cx="2735640" cy="1079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5) Statut de la reconnaissance  donnée en général 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4500000" y="260640"/>
            <a:ext cx="3887640" cy="1295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Prise en compte  de  l’engagement et valorisation des élèves et de leurs capacités scolaires et péri scolaires . Rituels, symboliques…</a:t>
            </a:r>
            <a:endParaRPr/>
          </a:p>
        </p:txBody>
      </p:sp>
      <p:sp>
        <p:nvSpPr>
          <p:cNvPr id="105" name="CustomShape 3"/>
          <p:cNvSpPr/>
          <p:nvPr/>
        </p:nvSpPr>
        <p:spPr>
          <a:xfrm>
            <a:off x="683640" y="1989000"/>
            <a:ext cx="2087640" cy="9352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6) Réponse à la demande</a:t>
            </a:r>
            <a:endParaRPr/>
          </a:p>
        </p:txBody>
      </p:sp>
      <p:sp>
        <p:nvSpPr>
          <p:cNvPr id="106" name="CustomShape 4"/>
          <p:cNvSpPr/>
          <p:nvPr/>
        </p:nvSpPr>
        <p:spPr>
          <a:xfrm>
            <a:off x="4500000" y="1989000"/>
            <a:ext cx="4031640" cy="1007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Accord du chef d’établissement, disponibilité des CPE et de la vie scolaire…</a:t>
            </a:r>
            <a:endParaRPr/>
          </a:p>
        </p:txBody>
      </p:sp>
      <p:sp>
        <p:nvSpPr>
          <p:cNvPr id="107" name="CustomShape 5"/>
          <p:cNvSpPr/>
          <p:nvPr/>
        </p:nvSpPr>
        <p:spPr>
          <a:xfrm>
            <a:off x="683640" y="3429000"/>
            <a:ext cx="2281680" cy="1129680"/>
          </a:xfrm>
          <a:prstGeom prst="roundRect">
            <a:avLst>
              <a:gd name="adj" fmla="val 1440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7) Consensus éducatif</a:t>
            </a:r>
            <a:endParaRPr/>
          </a:p>
        </p:txBody>
      </p:sp>
      <p:sp>
        <p:nvSpPr>
          <p:cNvPr id="108" name="CustomShape 6"/>
          <p:cNvSpPr/>
          <p:nvPr/>
        </p:nvSpPr>
        <p:spPr>
          <a:xfrm>
            <a:off x="4572000" y="3357000"/>
            <a:ext cx="4031640" cy="136728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S’assurer que les professeurs soient d’accord pour que les élèves n’assistent pas aux cours lors des actions, accord des parents,  mise en place des rattrapages de cours et des contrôles…</a:t>
            </a:r>
            <a:endParaRPr/>
          </a:p>
        </p:txBody>
      </p:sp>
      <p:sp>
        <p:nvSpPr>
          <p:cNvPr id="109" name="CustomShape 7"/>
          <p:cNvSpPr/>
          <p:nvPr/>
        </p:nvSpPr>
        <p:spPr>
          <a:xfrm>
            <a:off x="3492000" y="83664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8"/>
          <p:cNvSpPr/>
          <p:nvPr/>
        </p:nvSpPr>
        <p:spPr>
          <a:xfrm>
            <a:off x="3204000" y="234900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9"/>
          <p:cNvSpPr/>
          <p:nvPr/>
        </p:nvSpPr>
        <p:spPr>
          <a:xfrm>
            <a:off x="3348000" y="386100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10"/>
          <p:cNvSpPr/>
          <p:nvPr/>
        </p:nvSpPr>
        <p:spPr>
          <a:xfrm>
            <a:off x="683640" y="4869000"/>
            <a:ext cx="2375640" cy="1511280"/>
          </a:xfrm>
          <a:prstGeom prst="roundRect">
            <a:avLst>
              <a:gd name="adj" fmla="val 13910"/>
            </a:avLst>
          </a:prstGeom>
          <a:solidFill>
            <a:schemeClr val="accent3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8) Explication aux élèves des enjeux et attentes</a:t>
            </a:r>
            <a:endParaRPr/>
          </a:p>
        </p:txBody>
      </p:sp>
      <p:sp>
        <p:nvSpPr>
          <p:cNvPr id="113" name="CustomShape 11"/>
          <p:cNvSpPr/>
          <p:nvPr/>
        </p:nvSpPr>
        <p:spPr>
          <a:xfrm>
            <a:off x="4572000" y="5013000"/>
            <a:ext cx="4103640" cy="11160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fr-FR" strike="noStrike">
                <a:solidFill>
                  <a:srgbClr val="ffffff"/>
                </a:solidFill>
                <a:latin typeface="Calibri"/>
                <a:ea typeface="DejaVu Sans"/>
              </a:rPr>
              <a:t>Instance participative où les élèves sont responsables  de la conception d’un projet jusqu’à  sa réalisation.</a:t>
            </a:r>
            <a:endParaRPr/>
          </a:p>
        </p:txBody>
      </p:sp>
      <p:sp>
        <p:nvSpPr>
          <p:cNvPr id="114" name="CustomShape 12"/>
          <p:cNvSpPr/>
          <p:nvPr/>
        </p:nvSpPr>
        <p:spPr>
          <a:xfrm>
            <a:off x="3348000" y="5517360"/>
            <a:ext cx="863280" cy="2152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LibreOffice/4.4.3.2$Windows_x86 LibreOffice_project/88805f81e9fe61362df02b9941de8e38a9b5fd16</Application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2015-06-01T12:43:20Z</dcterms:created>
  <dc:creator>cpe2</dc:creator>
  <dc:language>fr-FR</dc:language>
  <dcterms:modified xsi:type="dcterms:W3CDTF">2015-08-23T12:16:02Z</dcterms:modified>
  <cp:revision>25</cp:revision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